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4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ype="http://schemas.openxmlformats.org/officeDocument/2006/relationships/presProps" Target="presProps.xml"/>  <Relationship Id="rId11" Type="http://schemas.openxmlformats.org/officeDocument/2006/relationships/viewProps" Target="viewProps.xml"/>  <Relationship Id="rId12" Type="http://schemas.openxmlformats.org/officeDocument/2006/relationships/theme" Target="theme/theme1.xml"/>  <Relationship Id="rId13" Type="http://schemas.openxmlformats.org/officeDocument/2006/relationships/tableStyles" Target="tableStyles.xml"/>  <Relationship Id="rId14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sv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6.png" Type="http://schemas.openxmlformats.org/officeDocument/2006/relationships/image"/><Relationship Id="rId2" Target="../media/image7.svg" Type="http://schemas.openxmlformats.org/officeDocument/2006/relationships/image"/><Relationship Id="rId3" Target="../media/image8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9.png" Type="http://schemas.openxmlformats.org/officeDocument/2006/relationships/image"/><Relationship Id="rId2" Target="../media/image10.sv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25" Target="../media/image33.png" Type="http://schemas.openxmlformats.org/officeDocument/2006/relationships/image"/><Relationship Id="rId26" Target="../media/image34.svg" Type="http://schemas.openxmlformats.org/officeDocument/2006/relationships/image"/><Relationship Id="rId27" Target="../media/image35.png" Type="http://schemas.openxmlformats.org/officeDocument/2006/relationships/image"/><Relationship Id="rId28" Target="../media/image36.svg" Type="http://schemas.openxmlformats.org/officeDocument/2006/relationships/image"/><Relationship Id="rId29" Target="../slideLayouts/slideLayout1.xml" Type="http://schemas.openxmlformats.org/officeDocument/2006/relationships/slideLayout"/><Relationship Id="rId30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37.png" Type="http://schemas.openxmlformats.org/officeDocument/2006/relationships/image"/><Relationship Id="rId2" Target="../media/image38.sv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44.png" Type="http://schemas.openxmlformats.org/officeDocument/2006/relationships/image"/><Relationship Id="rId2" Target="../media/image45.sv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49.png" Type="http://schemas.openxmlformats.org/officeDocument/2006/relationships/image"/><Relationship Id="rId2" Target="../media/image50.svg" Type="http://schemas.openxmlformats.org/officeDocument/2006/relationships/image"/><Relationship Id="rId3" Target="../media/image51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2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036463" y="962826"/>
            <a:ext cx="3964415" cy="26282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921"/>
              </a:lnSpc>
              <a:buNone/>
            </a:pPr>
            <a:r>
              <a:rPr lang="en-US" b="1" sz="6007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University Network Scenario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2827" y="3745514"/>
            <a:ext cx="5551687" cy="3047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10"/>
              </a:lnSpc>
              <a:spcBef>
                <a:spcPts val="1192"/>
              </a:spcBef>
              <a:buNone/>
            </a:pPr>
            <a:r>
              <a:rPr lang="en-US" sz="1762" dirty="0" smtClean="0">
                <a:solidFill>
                  <a:srgbClr val="ffffff">
                    <a:alpha val="5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Yrysbaev Maksatbek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42827" y="4286071"/>
            <a:ext cx="5551687" cy="3047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10"/>
              </a:lnSpc>
              <a:spcBef>
                <a:spcPts val="1821"/>
              </a:spcBef>
              <a:buNone/>
            </a:pPr>
            <a:r>
              <a:rPr lang="en-US" sz="1762" dirty="0" smtClean="0">
                <a:solidFill>
                  <a:srgbClr val="ffffff">
                    <a:alpha val="5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Professor's Name: Azamat Zhamanov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42827" y="4826629"/>
            <a:ext cx="5551687" cy="3047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10"/>
              </a:lnSpc>
              <a:spcBef>
                <a:spcPts val="1821"/>
              </a:spcBef>
              <a:buNone/>
            </a:pPr>
            <a:r>
              <a:rPr lang="en-US" sz="1762" dirty="0" smtClean="0">
                <a:solidFill>
                  <a:srgbClr val="ffffff">
                    <a:alpha val="5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Course Name: COMP 3324 (1) Computer Networks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42827" y="5367186"/>
            <a:ext cx="5551687" cy="3047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10"/>
              </a:lnSpc>
              <a:spcBef>
                <a:spcPts val="1821"/>
              </a:spcBef>
              <a:buNone/>
            </a:pPr>
            <a:r>
              <a:rPr lang="en-US" sz="1762" dirty="0" smtClean="0">
                <a:solidFill>
                  <a:srgbClr val="ffffff">
                    <a:alpha val="5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Date: 04.28.2024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17352" r="17352" t="1487" b="1487"/>
          <a:stretch/>
        </p:blipFill>
        <p:spPr>
          <a:xfrm>
            <a:off x="6037340" y="0"/>
            <a:ext cx="6151612" cy="685628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5812606" cy="6665833"/>
          </a:xfrm>
          <a:prstGeom prst="rect">
            <a:avLst/>
          </a:prstGeom>
          <a:solidFill>
            <a:srgbClr val="f6f9fd"/>
          </a:solidFill>
        </p:spPr>
      </p:sp>
      <p:sp>
        <p:nvSpPr>
          <p:cNvPr id="3" name="Object 2"/>
          <p:cNvSpPr/>
          <p:nvPr/>
        </p:nvSpPr>
        <p:spPr>
          <a:xfrm>
            <a:off x="115990" y="2428714"/>
            <a:ext cx="5765276" cy="18093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51"/>
              </a:lnSpc>
              <a:buNone/>
            </a:pPr>
            <a:r>
              <a:rPr lang="en-US" sz="1260" dirty="0" smtClean="0">
                <a:solidFill>
                  <a:srgbClr val="444444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NORTH AMERICAN UNIVERSITY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343307" y="2863927"/>
            <a:ext cx="1310252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15990" y="3154219"/>
            <a:ext cx="5765276" cy="4856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845"/>
              </a:lnSpc>
              <a:spcBef>
                <a:spcPts val="1433"/>
              </a:spcBef>
              <a:buNone/>
            </a:pPr>
            <a:r>
              <a:rPr lang="en-US" b="1" sz="3338" dirty="0" smtClean="0">
                <a:solidFill>
                  <a:srgbClr val="005bfc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343307" y="3842376"/>
            <a:ext cx="1310252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115990" y="4164360"/>
            <a:ext cx="5765276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42"/>
              </a:lnSpc>
              <a:spcBef>
                <a:spcPts val="1677"/>
              </a:spcBef>
              <a:buNone/>
            </a:pPr>
            <a:r>
              <a:rPr lang="en-US" sz="1566" i="1" dirty="0" smtClean="0">
                <a:solidFill>
                  <a:srgbClr val="444444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 of Computer Science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574416" y="1536713"/>
            <a:ext cx="5547431" cy="370057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13"/>
              </a:lnSpc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Objectives</a:t>
            </a:r>
          </a:p>
          <a:p>
            <a:pPr algn="l" marL="242900" indent="-242900">
              <a:lnSpc>
                <a:spcPts val="2613"/>
              </a:lnSpc>
              <a:spcBef>
                <a:spcPts val="2715"/>
              </a:spcBef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Requirements</a:t>
            </a:r>
          </a:p>
          <a:p>
            <a:pPr algn="l" marL="242900" indent="-242900">
              <a:lnSpc>
                <a:spcPts val="2613"/>
              </a:lnSpc>
              <a:spcBef>
                <a:spcPts val="2715"/>
              </a:spcBef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Networking Design</a:t>
            </a:r>
          </a:p>
          <a:p>
            <a:pPr algn="l" marL="242900" indent="-242900">
              <a:lnSpc>
                <a:spcPts val="2613"/>
              </a:lnSpc>
              <a:spcBef>
                <a:spcPts val="2715"/>
              </a:spcBef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 addressing plan</a:t>
            </a:r>
          </a:p>
          <a:p>
            <a:pPr algn="l" marL="242900" indent="-242900">
              <a:lnSpc>
                <a:spcPts val="2613"/>
              </a:lnSpc>
              <a:spcBef>
                <a:spcPts val="2715"/>
              </a:spcBef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Routing map</a:t>
            </a:r>
          </a:p>
          <a:p>
            <a:pPr algn="l" marL="242900" indent="-242900">
              <a:lnSpc>
                <a:spcPts val="2613"/>
              </a:lnSpc>
              <a:spcBef>
                <a:spcPts val="2715"/>
              </a:spcBef>
              <a:buSzPct val="100000"/>
              <a:buFont typeface="+mj-lt"/>
              <a:buAutoNum type="arabicPeriod"/>
            </a:pPr>
            <a:r>
              <a:rPr lang="en-US" sz="226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Summary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0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2" y="970466"/>
            <a:ext cx="380905" cy="5713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86261"/>
            <a:ext cx="12188952" cy="4475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buNone/>
            </a:pPr>
            <a:r>
              <a:rPr lang="en-US" b="1" sz="3004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Objectives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721070" y="1834437"/>
            <a:ext cx="1962040" cy="423489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15252" r="15252" t="0" b="0"/>
          <a:stretch/>
        </p:blipFill>
        <p:spPr>
          <a:xfrm>
            <a:off x="1721070" y="1834437"/>
            <a:ext cx="1962040" cy="423489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721070" y="1834437"/>
            <a:ext cx="1962040" cy="4234899"/>
          </a:xfrm>
          <a:prstGeom prst="rect">
            <a:avLst/>
          </a:prstGeom>
          <a:noFill/>
        </p:spPr>
      </p:sp>
      <p:pic>
        <p:nvPicPr>
          <p:cNvPr id="7" name="Object 6" descr="https://storage.googleapis.com/firebase-beautifulslides-static-assets/images/frames/Apple iPhone X Silver.4547369394ad88caf081f0b3464347b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44" y="1523619"/>
            <a:ext cx="2442837" cy="485653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399325" y="3333809"/>
            <a:ext cx="6944846" cy="4570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29"/>
              </a:lnSpc>
              <a:buNone/>
            </a:pPr>
            <a:r>
              <a:rPr lang="en-US" sz="3150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and Upgrade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399325" y="3926890"/>
            <a:ext cx="6944846" cy="55231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31"/>
              </a:lnSpc>
              <a:spcBef>
                <a:spcPts val="1050"/>
              </a:spcBef>
              <a:buNone/>
            </a:pPr>
            <a:r>
              <a:rPr lang="en-US" sz="1631" dirty="0" smtClean="0">
                <a:solidFill>
                  <a:srgbClr val="ffffff">
                    <a:alpha val="5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Objectives: Improve and upgrade existing network capacity and flexibility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2" y="999034"/>
            <a:ext cx="380905" cy="5713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86261"/>
            <a:ext cx="8610352" cy="4380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buNone/>
            </a:pPr>
            <a:r>
              <a:rPr lang="en-US" b="1" sz="3004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Requirements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8875081" y="95226"/>
            <a:ext cx="3218645" cy="6665833"/>
          </a:xfrm>
          <a:prstGeom prst="rect">
            <a:avLst/>
          </a:prstGeom>
          <a:solidFill>
            <a:srgbClr val="005bfc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13786" r="13786" t="0" b="0"/>
          <a:stretch/>
        </p:blipFill>
        <p:spPr>
          <a:xfrm>
            <a:off x="8875081" y="95226"/>
            <a:ext cx="3218645" cy="666583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952262" y="2816166"/>
            <a:ext cx="3571934" cy="2281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482"/>
              </a:lnSpc>
              <a:buSzPct val="100000"/>
              <a:buChar char="•"/>
            </a:pPr>
            <a:r>
              <a:rPr lang="en-US" sz="2155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Speed</a:t>
            </a:r>
          </a:p>
          <a:p>
            <a:pPr algn="l" lvl="1">
              <a:lnSpc>
                <a:spcPts val="1950"/>
              </a:lnSpc>
              <a:spcBef>
                <a:spcPts val="502"/>
              </a:spcBef>
              <a:buNone/>
            </a:pPr>
            <a:r>
              <a:rPr lang="en-US" sz="1426" dirty="0" smtClean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new system should be able to reduce internet outages. Upload and download links must maintain a speed condition above 5 Mbps.</a:t>
            </a:r>
          </a:p>
          <a:p>
            <a:pPr algn="l" marL="242900" indent="-242900">
              <a:lnSpc>
                <a:spcPts val="2482"/>
              </a:lnSpc>
              <a:spcBef>
                <a:spcPts val="2568"/>
              </a:spcBef>
              <a:buSzPct val="100000"/>
              <a:buChar char="•"/>
            </a:pPr>
            <a:r>
              <a:rPr lang="en-US" sz="2155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Scalable</a:t>
            </a:r>
          </a:p>
          <a:p>
            <a:pPr algn="l" lvl="1">
              <a:lnSpc>
                <a:spcPts val="1950"/>
              </a:lnSpc>
              <a:spcBef>
                <a:spcPts val="502"/>
              </a:spcBef>
              <a:buNone/>
            </a:pPr>
            <a:r>
              <a:rPr lang="en-US" sz="1426" dirty="0" smtClean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network should be scalable.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80380" y="2816166"/>
            <a:ext cx="3571934" cy="2281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482"/>
              </a:lnSpc>
              <a:buSzPct val="100000"/>
              <a:buChar char="•"/>
            </a:pPr>
            <a:r>
              <a:rPr lang="en-US" sz="2155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Remote Access</a:t>
            </a:r>
          </a:p>
          <a:p>
            <a:pPr algn="l" lvl="1">
              <a:lnSpc>
                <a:spcPts val="1950"/>
              </a:lnSpc>
              <a:spcBef>
                <a:spcPts val="502"/>
              </a:spcBef>
              <a:buNone/>
            </a:pPr>
            <a:r>
              <a:rPr lang="en-US" sz="1426" dirty="0" smtClean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should support remote access.</a:t>
            </a:r>
          </a:p>
          <a:p>
            <a:pPr algn="l" marL="242900" indent="-242900">
              <a:lnSpc>
                <a:spcPts val="2482"/>
              </a:lnSpc>
              <a:spcBef>
                <a:spcPts val="2568"/>
              </a:spcBef>
              <a:buSzPct val="100000"/>
              <a:buChar char="•"/>
            </a:pPr>
            <a:r>
              <a:rPr lang="en-US" sz="2155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</a:t>
            </a:r>
          </a:p>
          <a:p>
            <a:pPr algn="l" lvl="1">
              <a:lnSpc>
                <a:spcPts val="1950"/>
              </a:lnSpc>
              <a:spcBef>
                <a:spcPts val="502"/>
              </a:spcBef>
              <a:buNone/>
            </a:pPr>
            <a:r>
              <a:rPr lang="en-US" sz="1426" dirty="0" smtClean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Should include data centers with the necessary security features and support.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1430974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26137"/>
            <a:ext cx="12188952" cy="23806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22"/>
              </a:lnSpc>
              <a:buNone/>
            </a:pPr>
            <a:r>
              <a:rPr lang="en-US" b="1" sz="1669" dirty="0" smtClean="0">
                <a:solidFill>
                  <a:srgbClr val="44a3f7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University Networks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818201"/>
            <a:ext cx="12188952" cy="4380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spcBef>
                <a:spcPts val="1190"/>
              </a:spcBef>
              <a:buNone/>
            </a:pPr>
            <a:r>
              <a:rPr lang="en-US" b="1" sz="3004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Design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491034"/>
            <a:ext cx="12188952" cy="2761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31"/>
              </a:lnSpc>
              <a:spcBef>
                <a:spcPts val="1813"/>
              </a:spcBef>
              <a:buNone/>
            </a:pPr>
            <a:r>
              <a:rPr lang="en-US" sz="1631" dirty="0" smtClean="0">
                <a:solidFill>
                  <a:srgbClr val="444444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network design helped modernize the university's digital infrastructure.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413769" y="2506874"/>
            <a:ext cx="5357280" cy="334416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/>
          <a:srcRect l="3163" r="5594" t="2838" b="2838"/>
          <a:stretch/>
        </p:blipFill>
        <p:spPr>
          <a:xfrm>
            <a:off x="3413769" y="2506874"/>
            <a:ext cx="5357280" cy="334416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413769" y="2506874"/>
            <a:ext cx="5357280" cy="3344166"/>
          </a:xfrm>
          <a:prstGeom prst="rect">
            <a:avLst/>
          </a:prstGeom>
          <a:noFill/>
        </p:spPr>
      </p:sp>
      <p:pic>
        <p:nvPicPr>
          <p:cNvPr id="9" name="Object 8" descr="https://storage.googleapis.com/firebase-beautifulslides-static-assets/images/frames/Apple-Macbook-Space-Grey.30d239f0964c80a65c4c4e23d710a49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90" y="2209248"/>
            <a:ext cx="7122371" cy="4170907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1051" y="3044381"/>
            <a:ext cx="1552187" cy="95226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2482" y="3949982"/>
            <a:ext cx="123794" cy="123794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1243" y="4826349"/>
            <a:ext cx="1437915" cy="818945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2307" y="5597205"/>
            <a:ext cx="123794" cy="123794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5465" y="3282065"/>
            <a:ext cx="1695026" cy="304724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86906" y="3227977"/>
            <a:ext cx="133317" cy="114271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76439" y="4589236"/>
            <a:ext cx="1285554" cy="447563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77023" y="4534671"/>
            <a:ext cx="133317" cy="114271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4909" y="2266681"/>
            <a:ext cx="1561709" cy="156170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877713" y="2689621"/>
            <a:ext cx="1249621" cy="65706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Computer Science Department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0441" y="4037144"/>
            <a:ext cx="1561709" cy="1580755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843411" y="4471671"/>
            <a:ext cx="1275317" cy="65706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Bussiness Managment Department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52798" y="2815868"/>
            <a:ext cx="1533142" cy="1533142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9906684" y="3446403"/>
            <a:ext cx="1224415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Server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894298" y="4484410"/>
            <a:ext cx="1618845" cy="1618845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10043884" y="5158020"/>
            <a:ext cx="1319344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Others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82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1" y="999034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86261"/>
            <a:ext cx="12188952" cy="4380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buNone/>
            </a:pPr>
            <a:r>
              <a:rPr lang="en-US" b="1" sz="3004" dirty="0" smtClean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 Addressing Plan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90277"/>
            <a:ext cx="2458559" cy="4799400"/>
          </a:xfrm>
          <a:prstGeom prst="rect">
            <a:avLst/>
          </a:prstGeom>
          <a:solidFill>
            <a:srgbClr val="282f41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32925" r="32925" t="0" b="0"/>
          <a:stretch/>
        </p:blipFill>
        <p:spPr>
          <a:xfrm>
            <a:off x="476131" y="1590277"/>
            <a:ext cx="2458559" cy="47994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899" y="1562007"/>
            <a:ext cx="7894251" cy="485653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8899" y="1562007"/>
            <a:ext cx="7884728" cy="484701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569065" y="1561926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b="1" sz="20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Name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128440" y="1561926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b="1" sz="20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IP Address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9594670" y="1561926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2000" dirty="0" smtClean="0">
                <a:solidFill>
                  <a:srgbClr val="000000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569065" y="2254295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BUSINESS MANAGEMENT DEPARTMENT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128440" y="2254295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192.168.1.0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594670" y="2254295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569065" y="2946663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COMPUTER SCIENCE DEPARTMENT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128440" y="2946663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192.168.2.0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594670" y="2946663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3569065" y="3639032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Other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128440" y="3639032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192.168.3.0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594670" y="3639032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3569065" y="4331400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SERVER ROOM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128440" y="4331400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1.0.0.0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9594670" y="4331400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3569065" y="5023769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PRINCIPLE ROOM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128440" y="5023769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192.168.4.0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9594670" y="5023769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3569065" y="5716137"/>
            <a:ext cx="2559375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Library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6128440" y="5716137"/>
            <a:ext cx="3466230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192.168.0.0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9594670" y="5716137"/>
            <a:ext cx="1855158" cy="6923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r">
              <a:buNone/>
            </a:pPr>
            <a:r>
              <a:rPr lang="en-US" sz="1800" dirty="0" smtClean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/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2" y="999034"/>
            <a:ext cx="380905" cy="5713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86261"/>
            <a:ext cx="12188952" cy="4380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buNone/>
            </a:pPr>
            <a:r>
              <a:rPr lang="en-US" b="1" sz="3004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Routing Map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90277"/>
            <a:ext cx="3618595" cy="4418495"/>
          </a:xfrm>
          <a:prstGeom prst="rect">
            <a:avLst/>
          </a:prstGeom>
          <a:solidFill>
            <a:srgbClr val="005bfc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-2559" r="-2559" t="-61392" b="-61392"/>
          <a:stretch/>
        </p:blipFill>
        <p:spPr>
          <a:xfrm>
            <a:off x="476131" y="1590277"/>
            <a:ext cx="3618595" cy="441849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295201" y="6153992"/>
            <a:ext cx="3980455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Route 0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590277"/>
            <a:ext cx="3618595" cy="4418495"/>
          </a:xfrm>
          <a:prstGeom prst="rect">
            <a:avLst/>
          </a:prstGeom>
          <a:solidFill>
            <a:srgbClr val="fbfbfb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4"/>
          <a:srcRect l="777" r="777" t="-54322" b="-54322"/>
          <a:stretch/>
        </p:blipFill>
        <p:spPr>
          <a:xfrm>
            <a:off x="4285178" y="1590277"/>
            <a:ext cx="3618595" cy="441849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6153992"/>
            <a:ext cx="3980455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Route 1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1590277"/>
            <a:ext cx="3618595" cy="4418495"/>
          </a:xfrm>
          <a:prstGeom prst="rect">
            <a:avLst/>
          </a:prstGeom>
          <a:solidFill>
            <a:srgbClr val="005bfc"/>
          </a:solidFill>
        </p:spPr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5"/>
          <a:srcRect l="-2559" r="-2559" t="-61392" b="-61392"/>
          <a:stretch/>
        </p:blipFill>
        <p:spPr>
          <a:xfrm>
            <a:off x="8094226" y="1590277"/>
            <a:ext cx="3618595" cy="4418495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913296" y="6153992"/>
            <a:ext cx="3980455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Route 2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2" y="999034"/>
            <a:ext cx="380905" cy="5713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86261"/>
            <a:ext cx="7751412" cy="4380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461"/>
              </a:lnSpc>
              <a:buNone/>
            </a:pPr>
            <a:r>
              <a:rPr lang="en-US" b="1" sz="3004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Finding Resources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999000" y="0"/>
            <a:ext cx="4199475" cy="6865808"/>
          </a:xfrm>
          <a:prstGeom prst="rect">
            <a:avLst/>
          </a:prstGeom>
          <a:solidFill>
            <a:srgbClr val="f6f9fd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43944" r="15280" t="0" b="0"/>
          <a:stretch/>
        </p:blipFill>
        <p:spPr>
          <a:xfrm>
            <a:off x="7999000" y="0"/>
            <a:ext cx="4199475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276030" y="2330810"/>
            <a:ext cx="807898" cy="952262"/>
          </a:xfrm>
          <a:prstGeom prst="rect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415186" y="2671333"/>
            <a:ext cx="670392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Other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89631" y="2507067"/>
            <a:ext cx="932264" cy="48565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3845"/>
              </a:lnSpc>
              <a:buNone/>
            </a:pPr>
            <a:r>
              <a:rPr lang="en-US" b="1" sz="333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14%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276030" y="3473524"/>
            <a:ext cx="2077458" cy="952262"/>
          </a:xfrm>
          <a:prstGeom prst="rect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0" name="Object 9"/>
          <p:cNvSpPr/>
          <p:nvPr/>
        </p:nvSpPr>
        <p:spPr>
          <a:xfrm>
            <a:off x="415186" y="3814047"/>
            <a:ext cx="670392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230769" y="3649782"/>
            <a:ext cx="932264" cy="48565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3845"/>
              </a:lnSpc>
              <a:buNone/>
            </a:pPr>
            <a:r>
              <a:rPr lang="en-US" b="1" sz="333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36%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276030" y="4616238"/>
            <a:ext cx="2885356" cy="952262"/>
          </a:xfrm>
          <a:prstGeom prst="rect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415186" y="4956761"/>
            <a:ext cx="670392" cy="2190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742"/>
              </a:lnSpc>
              <a:buNone/>
            </a:pPr>
            <a:r>
              <a:rPr lang="en-US" sz="1512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038668" y="4792496"/>
            <a:ext cx="932264" cy="48565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3845"/>
              </a:lnSpc>
              <a:buNone/>
            </a:pPr>
            <a:r>
              <a:rPr lang="en-US" b="1" sz="3338" dirty="0" smtClean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50%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 Template</dc:title>
  <dc:subject>Research Project Template</dc:subject>
  <dc:creator>Максатбек Ырысбаев</dc:creator>
  <cp:lastModifiedBy>Максатбек Ырысбаев</cp:lastModifiedBy>
  <cp:revision>1</cp:revision>
  <dcterms:created xsi:type="dcterms:W3CDTF">2024-04-29T04:20:23.517Z</dcterms:created>
  <dcterms:modified xsi:type="dcterms:W3CDTF">2024-04-29T04:20:23.517Z</dcterms:modified>
</cp:coreProperties>
</file>